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</p:sldIdLst>
  <p:sldSz cx="10058400" cy="7772400"/>
  <p:notesSz cx="9363075" cy="7077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CCFF"/>
    <a:srgbClr val="99663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7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216" y="72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8/11/19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4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8/11/19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7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8/11/19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4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8/11/19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9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8/11/19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2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8/11/19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1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8/11/19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2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8/11/19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8/11/19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6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8/11/19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8/11/19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1099F-A7B6-4915-8995-73C6EE3BC9F1}" type="datetimeFigureOut">
              <a:rPr lang="en-US" smtClean="0"/>
              <a:t>8/11/19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tiff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3.tiff"/><Relationship Id="rId10" Type="http://schemas.openxmlformats.org/officeDocument/2006/relationships/image" Target="../media/image9.png"/><Relationship Id="rId19" Type="http://schemas.openxmlformats.org/officeDocument/2006/relationships/image" Target="../media/image17.tif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2E9318-6493-4A5F-8EFC-01123505C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290793"/>
              </p:ext>
            </p:extLst>
          </p:nvPr>
        </p:nvGraphicFramePr>
        <p:xfrm>
          <a:off x="267628" y="211873"/>
          <a:ext cx="9534295" cy="735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876">
                  <a:extLst>
                    <a:ext uri="{9D8B030D-6E8A-4147-A177-3AD203B41FA5}">
                      <a16:colId xmlns:a16="http://schemas.microsoft.com/office/drawing/2014/main" val="2908594127"/>
                    </a:ext>
                  </a:extLst>
                </a:gridCol>
                <a:gridCol w="1456529">
                  <a:extLst>
                    <a:ext uri="{9D8B030D-6E8A-4147-A177-3AD203B41FA5}">
                      <a16:colId xmlns:a16="http://schemas.microsoft.com/office/drawing/2014/main" val="1579813471"/>
                    </a:ext>
                  </a:extLst>
                </a:gridCol>
                <a:gridCol w="1456529">
                  <a:extLst>
                    <a:ext uri="{9D8B030D-6E8A-4147-A177-3AD203B41FA5}">
                      <a16:colId xmlns:a16="http://schemas.microsoft.com/office/drawing/2014/main" val="1873970663"/>
                    </a:ext>
                  </a:extLst>
                </a:gridCol>
                <a:gridCol w="1456529">
                  <a:extLst>
                    <a:ext uri="{9D8B030D-6E8A-4147-A177-3AD203B41FA5}">
                      <a16:colId xmlns:a16="http://schemas.microsoft.com/office/drawing/2014/main" val="1845898710"/>
                    </a:ext>
                  </a:extLst>
                </a:gridCol>
                <a:gridCol w="1456529">
                  <a:extLst>
                    <a:ext uri="{9D8B030D-6E8A-4147-A177-3AD203B41FA5}">
                      <a16:colId xmlns:a16="http://schemas.microsoft.com/office/drawing/2014/main" val="2524816102"/>
                    </a:ext>
                  </a:extLst>
                </a:gridCol>
                <a:gridCol w="1456529">
                  <a:extLst>
                    <a:ext uri="{9D8B030D-6E8A-4147-A177-3AD203B41FA5}">
                      <a16:colId xmlns:a16="http://schemas.microsoft.com/office/drawing/2014/main" val="3217427459"/>
                    </a:ext>
                  </a:extLst>
                </a:gridCol>
                <a:gridCol w="1174774">
                  <a:extLst>
                    <a:ext uri="{9D8B030D-6E8A-4147-A177-3AD203B41FA5}">
                      <a16:colId xmlns:a16="http://schemas.microsoft.com/office/drawing/2014/main" val="3308804576"/>
                    </a:ext>
                  </a:extLst>
                </a:gridCol>
              </a:tblGrid>
              <a:tr h="1235404">
                <a:tc gridSpan="7">
                  <a:txBody>
                    <a:bodyPr/>
                    <a:lstStyle/>
                    <a:p>
                      <a:pPr algn="l"/>
                      <a:r>
                        <a:rPr lang="en-US" sz="6000" dirty="0">
                          <a:solidFill>
                            <a:schemeClr val="tx1"/>
                          </a:solidFill>
                          <a:latin typeface="AGLikeABoss" panose="02000603000000000000" pitchFamily="2" charset="0"/>
                          <a:ea typeface="AGLikeABoss" panose="02000603000000000000" pitchFamily="2" charset="0"/>
                        </a:rPr>
                        <a:t>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126898"/>
                  </a:ext>
                </a:extLst>
              </a:tr>
              <a:tr h="44529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Sunday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Saturday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728442"/>
                  </a:ext>
                </a:extLst>
              </a:tr>
              <a:tr h="113582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957460"/>
                  </a:ext>
                </a:extLst>
              </a:tr>
              <a:tr h="113582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797025"/>
                  </a:ext>
                </a:extLst>
              </a:tr>
              <a:tr h="113582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564953"/>
                  </a:ext>
                </a:extLst>
              </a:tr>
              <a:tr h="113582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783430"/>
                  </a:ext>
                </a:extLst>
              </a:tr>
              <a:tr h="113582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  <a:p>
                      <a:pPr algn="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30577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611ABDB-C118-4922-9A96-7AAFBA998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42" y="236073"/>
            <a:ext cx="2485679" cy="128633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6F8DF67-DF43-40BB-9E8D-A50604591413}"/>
              </a:ext>
            </a:extLst>
          </p:cNvPr>
          <p:cNvGrpSpPr>
            <a:grpSpLocks noChangeAspect="1"/>
          </p:cNvGrpSpPr>
          <p:nvPr/>
        </p:nvGrpSpPr>
        <p:grpSpPr>
          <a:xfrm>
            <a:off x="3635427" y="200951"/>
            <a:ext cx="2652131" cy="1021313"/>
            <a:chOff x="4781187" y="-306659"/>
            <a:chExt cx="3561750" cy="14734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E6D9DF-4D1C-4971-BB4B-2E6EBD5FA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187" y="-267770"/>
              <a:ext cx="651883" cy="14345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6CFEE49-E12D-4C7F-869E-79050DE96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7904" y="-273505"/>
              <a:ext cx="589723" cy="136226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847E583-3023-40B2-9945-B94D8EAE7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286" y="-231636"/>
              <a:ext cx="638651" cy="136226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21FAE2A-4BD4-4783-BB2F-79EF14CC0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307" y="-251203"/>
              <a:ext cx="592597" cy="130411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9C78E2B-CE04-4CD5-8741-E5C6DEF5B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361" y="-306659"/>
              <a:ext cx="592621" cy="137674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124EB57-404B-4330-A5C1-C3773C548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496" y="-251203"/>
              <a:ext cx="580132" cy="1276689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FEDBD27-0A77-4E9A-A97D-D100391BA2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539">
            <a:off x="1841612" y="135000"/>
            <a:ext cx="919276" cy="1188720"/>
          </a:xfrm>
          <a:prstGeom prst="rect">
            <a:avLst/>
          </a:prstGeom>
        </p:spPr>
      </p:pic>
      <p:pic>
        <p:nvPicPr>
          <p:cNvPr id="23" name="Picture 2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B6855D40-B2BC-4538-85F4-9DABD196E3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95" y="231531"/>
            <a:ext cx="1176832" cy="1188720"/>
          </a:xfrm>
          <a:prstGeom prst="rect">
            <a:avLst/>
          </a:prstGeom>
        </p:spPr>
      </p:pic>
      <p:sp>
        <p:nvSpPr>
          <p:cNvPr id="13" name="TextBox 11">
            <a:extLst>
              <a:ext uri="{FF2B5EF4-FFF2-40B4-BE49-F238E27FC236}">
                <a16:creationId xmlns:a16="http://schemas.microsoft.com/office/drawing/2014/main" id="{39BF0D0F-C452-460E-9D02-67F30115FC64}"/>
              </a:ext>
            </a:extLst>
          </p:cNvPr>
          <p:cNvSpPr txBox="1"/>
          <p:nvPr/>
        </p:nvSpPr>
        <p:spPr>
          <a:xfrm>
            <a:off x="2784406" y="1129007"/>
            <a:ext cx="4138659" cy="384721"/>
          </a:xfrm>
          <a:prstGeom prst="rect">
            <a:avLst/>
          </a:prstGeom>
          <a:solidFill>
            <a:srgbClr val="FFFF66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306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612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9918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24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6531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837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3143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6449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Alexis Marie" pitchFamily="2" charset="0"/>
                <a:ea typeface="Alexis Marie" pitchFamily="2" charset="0"/>
              </a:rPr>
              <a:t>BridgePrep Academy of Tampa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D2116D7-BA67-4512-B72D-C35E25B887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18" b="92058" l="9736" r="89655">
                        <a14:foregroundMark x1="11968" y1="7618" x2="11968" y2="7618"/>
                        <a14:foregroundMark x1="13590" y1="10859" x2="13590" y2="10859"/>
                        <a14:foregroundMark x1="17850" y1="10373" x2="17850" y2="10373"/>
                        <a14:foregroundMark x1="27181" y1="11345" x2="27181" y2="11345"/>
                        <a14:foregroundMark x1="32252" y1="10859" x2="32252" y2="10859"/>
                        <a14:foregroundMark x1="22110" y1="10211" x2="22110" y2="10211"/>
                        <a14:foregroundMark x1="40568" y1="10211" x2="40568" y2="10211"/>
                        <a14:foregroundMark x1="48276" y1="10535" x2="48276" y2="10535"/>
                        <a14:foregroundMark x1="56389" y1="10373" x2="56389" y2="10373"/>
                        <a14:foregroundMark x1="67140" y1="10859" x2="67140" y2="10859"/>
                        <a14:foregroundMark x1="74442" y1="11669" x2="74442" y2="11669"/>
                        <a14:foregroundMark x1="78093" y1="15397" x2="78093" y2="15397"/>
                        <a14:foregroundMark x1="81947" y1="19611" x2="81947" y2="19611"/>
                        <a14:foregroundMark x1="86613" y1="22042" x2="86613" y2="22042"/>
                        <a14:foregroundMark x1="87221" y1="27715" x2="87221" y2="27715"/>
                        <a14:foregroundMark x1="86815" y1="33387" x2="86815" y2="33387"/>
                        <a14:foregroundMark x1="86613" y1="40032" x2="86613" y2="40032"/>
                        <a14:foregroundMark x1="85193" y1="43760" x2="85193" y2="43760"/>
                        <a14:foregroundMark x1="79716" y1="46353" x2="79716" y2="46353"/>
                        <a14:foregroundMark x1="80122" y1="50567" x2="80122" y2="50567"/>
                        <a14:foregroundMark x1="85801" y1="54943" x2="85801" y2="54943"/>
                        <a14:foregroundMark x1="86815" y1="58833" x2="86815" y2="58833"/>
                        <a14:foregroundMark x1="86004" y1="67423" x2="86004" y2="67423"/>
                        <a14:foregroundMark x1="87627" y1="76337" x2="87627" y2="76337"/>
                        <a14:foregroundMark x1="84178" y1="80065" x2="84178" y2="80065"/>
                        <a14:foregroundMark x1="77282" y1="84927" x2="77282" y2="84927"/>
                        <a14:foregroundMark x1="73225" y1="88006" x2="73225" y2="88006"/>
                        <a14:foregroundMark x1="69371" y1="89465" x2="69371" y2="89465"/>
                        <a14:foregroundMark x1="47059" y1="92058" x2="47059" y2="92058"/>
                        <a14:foregroundMark x1="46045" y1="89789" x2="46045" y2="89789"/>
                        <a14:foregroundMark x1="53753" y1="89303" x2="53753" y2="89303"/>
                        <a14:foregroundMark x1="61866" y1="90600" x2="61866" y2="90600"/>
                        <a14:foregroundMark x1="43205" y1="90113" x2="43205" y2="90113"/>
                        <a14:foregroundMark x1="33469" y1="89789" x2="33469" y2="89789"/>
                        <a14:foregroundMark x1="28803" y1="89951" x2="28803" y2="89951"/>
                        <a14:foregroundMark x1="23327" y1="90113" x2="23327" y2="90113"/>
                        <a14:foregroundMark x1="14807" y1="89951" x2="14807" y2="89951"/>
                        <a14:foregroundMark x1="10953" y1="88817" x2="10953" y2="88817"/>
                        <a14:foregroundMark x1="10953" y1="84603" x2="10953" y2="84603"/>
                        <a14:foregroundMark x1="11765" y1="79254" x2="11765" y2="79254"/>
                        <a14:foregroundMark x1="12779" y1="77472" x2="12779" y2="77472"/>
                        <a14:foregroundMark x1="17039" y1="76499" x2="17039" y2="76499"/>
                        <a14:foregroundMark x1="18053" y1="68395" x2="18053" y2="68395"/>
                        <a14:foregroundMark x1="18661" y1="74878" x2="18661" y2="74878"/>
                        <a14:foregroundMark x1="18053" y1="62399" x2="18053" y2="62399"/>
                        <a14:foregroundMark x1="17850" y1="57536" x2="17850" y2="57536"/>
                        <a14:foregroundMark x1="17444" y1="50891" x2="17444" y2="50891"/>
                        <a14:foregroundMark x1="17241" y1="43922" x2="17241" y2="43922"/>
                        <a14:foregroundMark x1="17241" y1="38412" x2="17241" y2="38412"/>
                        <a14:foregroundMark x1="18053" y1="46840" x2="18053" y2="46840"/>
                        <a14:foregroundMark x1="18864" y1="36467" x2="18864" y2="36467"/>
                        <a14:foregroundMark x1="17444" y1="29011" x2="17444" y2="29011"/>
                        <a14:foregroundMark x1="18053" y1="31929" x2="18053" y2="31929"/>
                        <a14:foregroundMark x1="17444" y1="25284" x2="17444" y2="25284"/>
                        <a14:foregroundMark x1="15822" y1="22853" x2="15822" y2="22853"/>
                        <a14:foregroundMark x1="11968" y1="22042" x2="11968" y2="22042"/>
                        <a14:foregroundMark x1="38945" y1="24149" x2="38945" y2="24149"/>
                        <a14:foregroundMark x1="39351" y1="28201" x2="39351" y2="28201"/>
                        <a14:foregroundMark x1="39148" y1="37277" x2="39148" y2="37277"/>
                        <a14:foregroundMark x1="42191" y1="38250" x2="42191" y2="38250"/>
                        <a14:foregroundMark x1="40771" y1="41653" x2="40771" y2="41653"/>
                        <a14:foregroundMark x1="39757" y1="34522" x2="39757" y2="34522"/>
                        <a14:foregroundMark x1="39148" y1="31442" x2="39148" y2="31442"/>
                        <a14:foregroundMark x1="41379" y1="23177" x2="41379" y2="23177"/>
                        <a14:foregroundMark x1="47667" y1="22853" x2="47667" y2="22853"/>
                        <a14:foregroundMark x1="55375" y1="23501" x2="55375" y2="23501"/>
                        <a14:foregroundMark x1="60649" y1="23987" x2="60649" y2="23987"/>
                        <a14:foregroundMark x1="64097" y1="26418" x2="64097" y2="26418"/>
                        <a14:foregroundMark x1="66531" y1="29173" x2="66531" y2="29173"/>
                        <a14:foregroundMark x1="65517" y1="33549" x2="65517" y2="34198"/>
                        <a14:foregroundMark x1="64909" y1="39384" x2="64909" y2="39384"/>
                        <a14:foregroundMark x1="61663" y1="41491" x2="61663" y2="41491"/>
                        <a14:foregroundMark x1="57201" y1="42788" x2="49493" y2="43274"/>
                        <a14:foregroundMark x1="41582" y1="57212" x2="41582" y2="57212"/>
                        <a14:foregroundMark x1="42191" y1="54619" x2="53347" y2="54619"/>
                        <a14:foregroundMark x1="57606" y1="55105" x2="62475" y2="56564"/>
                        <a14:foregroundMark x1="65314" y1="59319" x2="64909" y2="71313"/>
                        <a14:foregroundMark x1="64909" y1="73744" x2="54970" y2="76823"/>
                        <a14:foregroundMark x1="54970" y1="76823" x2="44625" y2="76823"/>
                        <a14:foregroundMark x1="44625" y1="76823" x2="39148" y2="69368"/>
                        <a14:foregroundMark x1="39148" y1="69368" x2="39959" y2="61102"/>
                        <a14:foregroundMark x1="39959" y1="61102" x2="43611" y2="55267"/>
                        <a14:foregroundMark x1="27586" y1="16370" x2="24544" y2="18476"/>
                        <a14:foregroundMark x1="24138" y1="22690" x2="32657" y2="23339"/>
                        <a14:foregroundMark x1="32860" y1="30146" x2="32252" y2="34198"/>
                        <a14:foregroundMark x1="25963" y1="38250" x2="31846" y2="41977"/>
                        <a14:foregroundMark x1="24138" y1="45381" x2="33063" y2="49271"/>
                        <a14:foregroundMark x1="33063" y1="49271" x2="32657" y2="45867"/>
                        <a14:foregroundMark x1="26369" y1="52512" x2="27586" y2="53485"/>
                        <a14:foregroundMark x1="24341" y1="56564" x2="29615" y2="52674"/>
                        <a14:foregroundMark x1="28803" y1="60130" x2="28803" y2="62723"/>
                        <a14:foregroundMark x1="27383" y1="60292" x2="31034" y2="60292"/>
                        <a14:foregroundMark x1="31440" y1="64344" x2="25761" y2="64344"/>
                        <a14:foregroundMark x1="23732" y1="68720" x2="31440" y2="69044"/>
                        <a14:foregroundMark x1="32860" y1="72771" x2="31846" y2="76337"/>
                        <a14:foregroundMark x1="24341" y1="80551" x2="30629" y2="81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6431">
            <a:off x="821722" y="431714"/>
            <a:ext cx="716673" cy="896931"/>
          </a:xfrm>
          <a:prstGeom prst="rect">
            <a:avLst/>
          </a:prstGeom>
        </p:spPr>
      </p:pic>
      <p:pic>
        <p:nvPicPr>
          <p:cNvPr id="17" name="Picture 4" descr="Related image">
            <a:extLst>
              <a:ext uri="{FF2B5EF4-FFF2-40B4-BE49-F238E27FC236}">
                <a16:creationId xmlns:a16="http://schemas.microsoft.com/office/drawing/2014/main" id="{0529D02F-3EDF-43DA-8B78-C18FB8725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483">
            <a:off x="15614" y="1496967"/>
            <a:ext cx="4377939" cy="157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B288557-5DCD-4E92-B6F5-BDFC9B425201}"/>
              </a:ext>
            </a:extLst>
          </p:cNvPr>
          <p:cNvGrpSpPr/>
          <p:nvPr/>
        </p:nvGrpSpPr>
        <p:grpSpPr>
          <a:xfrm>
            <a:off x="4740979" y="2219217"/>
            <a:ext cx="5020256" cy="914237"/>
            <a:chOff x="4104826" y="3872512"/>
            <a:chExt cx="3182077" cy="1247477"/>
          </a:xfrm>
        </p:grpSpPr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id="{6239B894-E157-4C55-BD66-BB21DB38BC40}"/>
                </a:ext>
              </a:extLst>
            </p:cNvPr>
            <p:cNvSpPr txBox="1"/>
            <p:nvPr/>
          </p:nvSpPr>
          <p:spPr>
            <a:xfrm>
              <a:off x="4112257" y="3872512"/>
              <a:ext cx="3174646" cy="84043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3306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6612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9918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33224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6531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9837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3143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66449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" b="1" u="sng" dirty="0">
                  <a:latin typeface="Arial Narrow" pitchFamily="34" charset="0"/>
                </a:rPr>
                <a:t>Our Mission Statement</a:t>
              </a:r>
            </a:p>
            <a:p>
              <a:pPr algn="ctr"/>
              <a:r>
                <a:rPr lang="en-US" sz="600" b="1" dirty="0">
                  <a:latin typeface="Arial Narrow" pitchFamily="34" charset="0"/>
                </a:rPr>
                <a:t>BridgePrep Academy believes every child learns best in a safe, nurturing and stimulating environment where high academic expectations, self-esteem, good character and an appreciation for the arts are promoted. BridgePrep Academy’s mission is to provide a challenging academic curriculum that will encompass an enriched Spanish language program, technology and experiences that will enable students to develop in all areas.</a:t>
              </a:r>
            </a:p>
            <a:p>
              <a:pPr algn="ctr"/>
              <a:r>
                <a:rPr lang="en-US" sz="600" b="1" dirty="0">
                  <a:latin typeface="Arial Narrow" pitchFamily="34" charset="0"/>
                </a:rPr>
                <a:t>BridgePrep Academy’s goal is to educate well rounded individuals and enable students</a:t>
              </a:r>
            </a:p>
            <a:p>
              <a:pPr algn="ctr"/>
              <a:r>
                <a:rPr lang="en-US" sz="600" b="1" dirty="0">
                  <a:latin typeface="Arial Narrow" pitchFamily="34" charset="0"/>
                </a:rPr>
                <a:t>to reach their maximum potential.</a:t>
              </a:r>
              <a:endParaRPr lang="en-US" sz="800" b="1" dirty="0">
                <a:latin typeface="Arial Narrow" pitchFamily="34" charset="0"/>
              </a:endParaRPr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6A2F52AD-93A9-4196-BA03-AB21D889EB0F}"/>
                </a:ext>
              </a:extLst>
            </p:cNvPr>
            <p:cNvSpPr txBox="1"/>
            <p:nvPr/>
          </p:nvSpPr>
          <p:spPr>
            <a:xfrm>
              <a:off x="4104826" y="4700027"/>
              <a:ext cx="3182077" cy="41996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3306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6612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9918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33224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6531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9837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3143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66449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 dirty="0">
                  <a:solidFill>
                    <a:schemeClr val="bg1"/>
                  </a:solidFill>
                </a:rPr>
                <a:t>www.BridgePrepTampa.com</a:t>
              </a:r>
            </a:p>
            <a:p>
              <a:pPr algn="ctr"/>
              <a:r>
                <a:rPr lang="en-US" sz="700" dirty="0">
                  <a:solidFill>
                    <a:schemeClr val="bg1"/>
                  </a:solidFill>
                </a:rPr>
                <a:t>https://www.facebook.com/BridgeprepAcademyTampa/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B81DDBF-3815-477E-9D3B-380B3DFF6C2B}"/>
              </a:ext>
            </a:extLst>
          </p:cNvPr>
          <p:cNvSpPr txBox="1"/>
          <p:nvPr/>
        </p:nvSpPr>
        <p:spPr>
          <a:xfrm>
            <a:off x="309579" y="3656730"/>
            <a:ext cx="2469218" cy="49244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306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612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9918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24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6531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837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3143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6449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bg1"/>
                </a:solidFill>
                <a:latin typeface="+mj-lt"/>
              </a:rPr>
              <a:t>Make sure to check the school website for all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+mj-lt"/>
              </a:rPr>
              <a:t>upcoming events and updates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www.BridgePrepRiverview.com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9C69E8-6E57-4ACA-B80F-EB58D8AA234F}"/>
              </a:ext>
            </a:extLst>
          </p:cNvPr>
          <p:cNvGrpSpPr/>
          <p:nvPr/>
        </p:nvGrpSpPr>
        <p:grpSpPr>
          <a:xfrm>
            <a:off x="8432350" y="6297674"/>
            <a:ext cx="1333487" cy="1261971"/>
            <a:chOff x="336037" y="1806701"/>
            <a:chExt cx="1326891" cy="1069270"/>
          </a:xfrm>
        </p:grpSpPr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273566E9-A92E-46C1-8AA9-AF71ECA773D7}"/>
                </a:ext>
              </a:extLst>
            </p:cNvPr>
            <p:cNvSpPr txBox="1"/>
            <p:nvPr/>
          </p:nvSpPr>
          <p:spPr>
            <a:xfrm>
              <a:off x="336037" y="2276178"/>
              <a:ext cx="1326891" cy="59979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3306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6612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9918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33224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6531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9837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3143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66449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cs typeface="Arial" pitchFamily="34" charset="0"/>
                </a:rPr>
                <a:t>BridgePrep Academy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cs typeface="Arial" pitchFamily="34" charset="0"/>
                </a:rPr>
                <a:t>of Tampa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/>
                <a:t>2418 West Swann Avenue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dirty="0">
                  <a:cs typeface="Arial" pitchFamily="34" charset="0"/>
                </a:rPr>
                <a:t>Tampa, FL 33609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dirty="0">
                  <a:cs typeface="Arial" pitchFamily="34" charset="0"/>
                </a:rPr>
                <a:t>(813)258-5652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02C4F94-2D27-41DF-B719-5E1C2C0F4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81494" y="1806701"/>
              <a:ext cx="435976" cy="478896"/>
            </a:xfrm>
            <a:prstGeom prst="rect">
              <a:avLst/>
            </a:prstGeom>
          </p:spPr>
        </p:pic>
      </p:grpSp>
      <p:pic>
        <p:nvPicPr>
          <p:cNvPr id="29" name="Picture 28" descr="Image result for first day of school images">
            <a:extLst>
              <a:ext uri="{FF2B5EF4-FFF2-40B4-BE49-F238E27FC236}">
                <a16:creationId xmlns:a16="http://schemas.microsoft.com/office/drawing/2014/main" id="{63C65A41-97CD-43BA-B0D2-8DCB03118D25}"/>
              </a:ext>
            </a:extLst>
          </p:cNvPr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" t="2287" r="12801" b="9195"/>
          <a:stretch/>
        </p:blipFill>
        <p:spPr bwMode="auto">
          <a:xfrm>
            <a:off x="2043493" y="4739695"/>
            <a:ext cx="721690" cy="5157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6B5E9FC-5D43-4B66-A41B-6371681599D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grayscl/>
          </a:blip>
          <a:srcRect l="9164" t="1701" r="9833"/>
          <a:stretch/>
        </p:blipFill>
        <p:spPr>
          <a:xfrm>
            <a:off x="7256969" y="3169132"/>
            <a:ext cx="813084" cy="743002"/>
          </a:xfrm>
          <a:prstGeom prst="rect">
            <a:avLst/>
          </a:prstGeom>
        </p:spPr>
      </p:pic>
      <p:sp>
        <p:nvSpPr>
          <p:cNvPr id="34" name="TextBox 26">
            <a:extLst>
              <a:ext uri="{FF2B5EF4-FFF2-40B4-BE49-F238E27FC236}">
                <a16:creationId xmlns:a16="http://schemas.microsoft.com/office/drawing/2014/main" id="{0FBC87D7-B5C1-4B5A-89A2-5083DB763C42}"/>
              </a:ext>
            </a:extLst>
          </p:cNvPr>
          <p:cNvSpPr txBox="1"/>
          <p:nvPr/>
        </p:nvSpPr>
        <p:spPr>
          <a:xfrm>
            <a:off x="1276917" y="4160095"/>
            <a:ext cx="925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u="sng" dirty="0"/>
              <a:t>School Hours</a:t>
            </a:r>
          </a:p>
          <a:p>
            <a:pPr algn="ctr"/>
            <a:r>
              <a:rPr lang="en-US" sz="800" b="1" dirty="0"/>
              <a:t>Kinder-5</a:t>
            </a:r>
            <a:r>
              <a:rPr lang="en-US" sz="800" b="1" baseline="30000" dirty="0"/>
              <a:t>th</a:t>
            </a:r>
            <a:r>
              <a:rPr lang="en-US" sz="800" b="1" dirty="0"/>
              <a:t> grade</a:t>
            </a:r>
          </a:p>
          <a:p>
            <a:pPr algn="ctr"/>
            <a:r>
              <a:rPr lang="en-US" sz="800" b="1" dirty="0"/>
              <a:t>8:00-2:45pm</a:t>
            </a:r>
          </a:p>
          <a:p>
            <a:pPr algn="ctr"/>
            <a:r>
              <a:rPr lang="en-US" sz="800" b="1" dirty="0"/>
              <a:t>6</a:t>
            </a:r>
            <a:r>
              <a:rPr lang="en-US" sz="800" b="1" baseline="30000" dirty="0"/>
              <a:t>th</a:t>
            </a:r>
            <a:r>
              <a:rPr lang="en-US" sz="800" b="1" dirty="0"/>
              <a:t>-8</a:t>
            </a:r>
            <a:r>
              <a:rPr lang="en-US" sz="800" b="1" baseline="30000" dirty="0"/>
              <a:t>th</a:t>
            </a:r>
            <a:r>
              <a:rPr lang="en-US" sz="800" b="1" dirty="0"/>
              <a:t> grade</a:t>
            </a:r>
          </a:p>
          <a:p>
            <a:pPr algn="ctr"/>
            <a:r>
              <a:rPr lang="en-US" sz="800" b="1" dirty="0"/>
              <a:t>8:00-3:30pm</a:t>
            </a:r>
          </a:p>
        </p:txBody>
      </p:sp>
      <p:sp>
        <p:nvSpPr>
          <p:cNvPr id="35" name="TextBox 26">
            <a:extLst>
              <a:ext uri="{FF2B5EF4-FFF2-40B4-BE49-F238E27FC236}">
                <a16:creationId xmlns:a16="http://schemas.microsoft.com/office/drawing/2014/main" id="{D80C1D1E-D98A-45CD-A957-E6B771BB6A11}"/>
              </a:ext>
            </a:extLst>
          </p:cNvPr>
          <p:cNvSpPr txBox="1"/>
          <p:nvPr/>
        </p:nvSpPr>
        <p:spPr>
          <a:xfrm>
            <a:off x="4462186" y="5251301"/>
            <a:ext cx="80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>
                <a:solidFill>
                  <a:srgbClr val="0070C0"/>
                </a:solidFill>
              </a:rPr>
              <a:t>Middle School Lead Day</a:t>
            </a:r>
            <a:endParaRPr lang="en-US" sz="700" i="1" dirty="0">
              <a:solidFill>
                <a:srgbClr val="0070C0"/>
              </a:solidFill>
            </a:endParaRPr>
          </a:p>
        </p:txBody>
      </p:sp>
      <p:sp>
        <p:nvSpPr>
          <p:cNvPr id="41" name="TextBox 26">
            <a:extLst>
              <a:ext uri="{FF2B5EF4-FFF2-40B4-BE49-F238E27FC236}">
                <a16:creationId xmlns:a16="http://schemas.microsoft.com/office/drawing/2014/main" id="{7705792F-83BB-4235-9158-61A33E3A6582}"/>
              </a:ext>
            </a:extLst>
          </p:cNvPr>
          <p:cNvSpPr txBox="1"/>
          <p:nvPr/>
        </p:nvSpPr>
        <p:spPr>
          <a:xfrm>
            <a:off x="4600584" y="6387393"/>
            <a:ext cx="80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>
                <a:solidFill>
                  <a:srgbClr val="0070C0"/>
                </a:solidFill>
              </a:rPr>
              <a:t>Middle School Lead Day</a:t>
            </a:r>
            <a:endParaRPr lang="en-US" sz="700" i="1" dirty="0">
              <a:solidFill>
                <a:srgbClr val="0070C0"/>
              </a:solidFill>
            </a:endParaRPr>
          </a:p>
        </p:txBody>
      </p:sp>
      <p:sp>
        <p:nvSpPr>
          <p:cNvPr id="45" name="TextBox 66">
            <a:extLst>
              <a:ext uri="{FF2B5EF4-FFF2-40B4-BE49-F238E27FC236}">
                <a16:creationId xmlns:a16="http://schemas.microsoft.com/office/drawing/2014/main" id="{ED0C8BCE-7C41-4F82-A16B-911F98FB2A75}"/>
              </a:ext>
            </a:extLst>
          </p:cNvPr>
          <p:cNvSpPr txBox="1"/>
          <p:nvPr/>
        </p:nvSpPr>
        <p:spPr>
          <a:xfrm>
            <a:off x="2970026" y="4817332"/>
            <a:ext cx="108307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306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612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9918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24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6531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837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3143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6449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>
                <a:latin typeface="AbcTeacher" pitchFamily="2" charset="0"/>
              </a:rPr>
              <a:t>PTC/SAC Mtg</a:t>
            </a:r>
          </a:p>
          <a:p>
            <a:pPr algn="ctr"/>
            <a:r>
              <a:rPr lang="en-US" sz="900" b="1" dirty="0">
                <a:latin typeface="AbcTeacher" pitchFamily="2" charset="0"/>
              </a:rPr>
              <a:t>8:15-9:15am</a:t>
            </a:r>
          </a:p>
        </p:txBody>
      </p:sp>
      <p:sp>
        <p:nvSpPr>
          <p:cNvPr id="56" name="TextBox 26">
            <a:extLst>
              <a:ext uri="{FF2B5EF4-FFF2-40B4-BE49-F238E27FC236}">
                <a16:creationId xmlns:a16="http://schemas.microsoft.com/office/drawing/2014/main" id="{6DB9AE5F-192C-4F33-9BC9-0ECB58593FBB}"/>
              </a:ext>
            </a:extLst>
          </p:cNvPr>
          <p:cNvSpPr txBox="1"/>
          <p:nvPr/>
        </p:nvSpPr>
        <p:spPr>
          <a:xfrm>
            <a:off x="7262135" y="4128547"/>
            <a:ext cx="1143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>
                <a:solidFill>
                  <a:srgbClr val="0070C0"/>
                </a:solidFill>
              </a:rPr>
              <a:t>$1 School Spirit Day</a:t>
            </a:r>
            <a:endParaRPr lang="en-US" sz="700" i="1" dirty="0">
              <a:solidFill>
                <a:srgbClr val="0070C0"/>
              </a:solidFill>
            </a:endParaRPr>
          </a:p>
        </p:txBody>
      </p:sp>
      <p:sp>
        <p:nvSpPr>
          <p:cNvPr id="58" name="TextBox 26">
            <a:extLst>
              <a:ext uri="{FF2B5EF4-FFF2-40B4-BE49-F238E27FC236}">
                <a16:creationId xmlns:a16="http://schemas.microsoft.com/office/drawing/2014/main" id="{F024C73C-9D34-4888-87DD-8116962B19C4}"/>
              </a:ext>
            </a:extLst>
          </p:cNvPr>
          <p:cNvSpPr txBox="1"/>
          <p:nvPr/>
        </p:nvSpPr>
        <p:spPr>
          <a:xfrm>
            <a:off x="4521189" y="4134911"/>
            <a:ext cx="80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>
                <a:solidFill>
                  <a:srgbClr val="0070C0"/>
                </a:solidFill>
              </a:rPr>
              <a:t>Middle School Lead Day</a:t>
            </a:r>
            <a:endParaRPr lang="en-US" sz="700" i="1" dirty="0">
              <a:solidFill>
                <a:srgbClr val="0070C0"/>
              </a:solidFill>
            </a:endParaRPr>
          </a:p>
        </p:txBody>
      </p:sp>
      <p:sp>
        <p:nvSpPr>
          <p:cNvPr id="55" name="TextBox 26">
            <a:extLst>
              <a:ext uri="{FF2B5EF4-FFF2-40B4-BE49-F238E27FC236}">
                <a16:creationId xmlns:a16="http://schemas.microsoft.com/office/drawing/2014/main" id="{E2559E73-C4FD-405B-A9B8-A63CEAD1372F}"/>
              </a:ext>
            </a:extLst>
          </p:cNvPr>
          <p:cNvSpPr txBox="1"/>
          <p:nvPr/>
        </p:nvSpPr>
        <p:spPr>
          <a:xfrm>
            <a:off x="7225171" y="5271222"/>
            <a:ext cx="1143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>
                <a:solidFill>
                  <a:srgbClr val="0070C0"/>
                </a:solidFill>
              </a:rPr>
              <a:t>$1 School Spirit Day</a:t>
            </a:r>
            <a:endParaRPr lang="en-US" sz="700" i="1" dirty="0">
              <a:solidFill>
                <a:srgbClr val="0070C0"/>
              </a:solidFill>
            </a:endParaRPr>
          </a:p>
        </p:txBody>
      </p:sp>
      <p:sp>
        <p:nvSpPr>
          <p:cNvPr id="61" name="TextBox 26">
            <a:extLst>
              <a:ext uri="{FF2B5EF4-FFF2-40B4-BE49-F238E27FC236}">
                <a16:creationId xmlns:a16="http://schemas.microsoft.com/office/drawing/2014/main" id="{B3F10251-F7AB-4FD7-B638-CF7CE91A6E49}"/>
              </a:ext>
            </a:extLst>
          </p:cNvPr>
          <p:cNvSpPr txBox="1"/>
          <p:nvPr/>
        </p:nvSpPr>
        <p:spPr>
          <a:xfrm>
            <a:off x="7245370" y="6421449"/>
            <a:ext cx="1143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>
                <a:solidFill>
                  <a:srgbClr val="0070C0"/>
                </a:solidFill>
              </a:rPr>
              <a:t>$1 School Spirit Day</a:t>
            </a:r>
            <a:endParaRPr lang="en-US" sz="700" i="1"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E5A6EE-EDF2-8D4D-87D1-94A45A85966B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-7062" t="17928"/>
          <a:stretch/>
        </p:blipFill>
        <p:spPr>
          <a:xfrm>
            <a:off x="1387774" y="4851774"/>
            <a:ext cx="516774" cy="369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F0B51D-7541-314F-9215-7B388D6A962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07820" y="5340029"/>
            <a:ext cx="1206859" cy="120685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8FC43D0-E82A-1943-93BF-429C5A3B3BC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97709" y="5286042"/>
            <a:ext cx="1206859" cy="1206859"/>
          </a:xfrm>
          <a:prstGeom prst="rect">
            <a:avLst/>
          </a:prstGeom>
        </p:spPr>
      </p:pic>
      <p:sp>
        <p:nvSpPr>
          <p:cNvPr id="51" name="TextBox 26">
            <a:extLst>
              <a:ext uri="{FF2B5EF4-FFF2-40B4-BE49-F238E27FC236}">
                <a16:creationId xmlns:a16="http://schemas.microsoft.com/office/drawing/2014/main" id="{F94FA92B-5FA3-D147-95B0-B43412D2E766}"/>
              </a:ext>
            </a:extLst>
          </p:cNvPr>
          <p:cNvSpPr txBox="1"/>
          <p:nvPr/>
        </p:nvSpPr>
        <p:spPr>
          <a:xfrm>
            <a:off x="4408477" y="6067506"/>
            <a:ext cx="925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/>
              <a:t>Family Night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8A0BC1-3245-C04C-9DC2-93B567E3F7E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6540" y="6447183"/>
            <a:ext cx="925776" cy="11163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B0EC43-4EE7-1A40-8736-9C751AACE89A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33383" r="32256"/>
          <a:stretch/>
        </p:blipFill>
        <p:spPr>
          <a:xfrm>
            <a:off x="4318036" y="6557414"/>
            <a:ext cx="499426" cy="44391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43D582B-7DC3-0E45-A9E8-676590DCF435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68926"/>
          <a:stretch/>
        </p:blipFill>
        <p:spPr>
          <a:xfrm>
            <a:off x="2851754" y="6488057"/>
            <a:ext cx="453131" cy="44537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ACE46D8-C780-9D4E-8C30-A248B8EE056B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68926"/>
          <a:stretch/>
        </p:blipFill>
        <p:spPr>
          <a:xfrm>
            <a:off x="5797332" y="6475664"/>
            <a:ext cx="453131" cy="44537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52E179F-A8C7-FC40-8AEE-2B86DE2CBD5A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68926"/>
          <a:stretch/>
        </p:blipFill>
        <p:spPr>
          <a:xfrm>
            <a:off x="7256969" y="6629071"/>
            <a:ext cx="453131" cy="44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64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2604</TotalTime>
  <Words>218</Words>
  <Application>Microsoft Macintosh PowerPoint</Application>
  <PresentationFormat>Custom</PresentationFormat>
  <Paragraphs>68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AGLikeABoss</vt:lpstr>
      <vt:lpstr>Alexis Marie</vt:lpstr>
      <vt:lpstr>AbcTeacher</vt:lpstr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Williams</dc:creator>
  <cp:lastModifiedBy>Yesenia Perez</cp:lastModifiedBy>
  <cp:revision>200</cp:revision>
  <cp:lastPrinted>2017-08-30T20:18:16Z</cp:lastPrinted>
  <dcterms:created xsi:type="dcterms:W3CDTF">2017-08-29T15:40:37Z</dcterms:created>
  <dcterms:modified xsi:type="dcterms:W3CDTF">2019-08-12T03:10:17Z</dcterms:modified>
</cp:coreProperties>
</file>